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3"/>
  </p:notesMasterIdLst>
  <p:sldIdLst>
    <p:sldId id="256" r:id="rId5"/>
    <p:sldId id="257" r:id="rId6"/>
    <p:sldId id="267" r:id="rId7"/>
    <p:sldId id="268" r:id="rId8"/>
    <p:sldId id="269" r:id="rId9"/>
    <p:sldId id="273" r:id="rId10"/>
    <p:sldId id="270" r:id="rId11"/>
    <p:sldId id="271" r:id="rId12"/>
    <p:sldId id="272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7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B46D-254B-428C-8091-824ED9173065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D8DE8-D084-4423-B6DD-5FCAAEC3F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3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BE3353-54A2-4FA1-9648-4A4031C068E0}" type="slidenum">
              <a:rPr lang="ru-RU"/>
              <a:pPr eaLnBrk="1" hangingPunct="1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EA300-DA83-47C7-AC2E-F125D30B441C}" type="slidenum">
              <a:rPr lang="ru-RU"/>
              <a:pPr eaLnBrk="1" hangingPunct="1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DDF638-F3F3-4052-9D67-ECC6198CD10F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5C640-1538-4E58-96FA-41A6780855DE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6EE0A-0533-41ED-AE60-03C91A071971}" type="slidenum">
              <a:rPr lang="ru-RU"/>
              <a:pPr eaLnBrk="1" hangingPunct="1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9EBF0-717A-4D89-BF80-7C25D459FCE7}" type="slidenum">
              <a:rPr lang="ru-RU"/>
              <a:pPr eaLnBrk="1" hangingPunct="1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830C09-36C4-4C75-8E3C-60EE230893B9}" type="slidenum">
              <a:rPr lang="ru-RU"/>
              <a:pPr eaLnBrk="1" hangingPunct="1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BDF87C-1E24-4231-A1FE-069490813C90}" type="slidenum">
              <a:rPr lang="ru-RU"/>
              <a:pPr eaLnBrk="1" hangingPunct="1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D157B-D116-4BF2-B735-ADDA8C7D4BC3}" type="slidenum">
              <a:rPr lang="ru-RU"/>
              <a:pPr eaLnBrk="1" hangingPunct="1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577E8-FC5C-44D3-B9F3-EDEC6EFD9F9B}" type="slidenum">
              <a:rPr lang="ru-RU"/>
              <a:pPr eaLnBrk="1" hangingPunct="1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2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1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8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1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20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11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95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0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3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2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3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1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2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73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96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20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11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2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27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8928992" cy="5976515"/>
          </a:xfrm>
        </p:spPr>
        <p:txBody>
          <a:bodyPr/>
          <a:lstStyle/>
          <a:p>
            <a:pPr marL="3302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2. 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Жизненный цикл </a:t>
            </a: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Основные фазы жизненного цикла проекта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Начальная фаза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Фаза разработки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4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Фаза реализации	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5</a:t>
            </a:r>
            <a:r>
              <a:rPr lang="ru-RU" sz="2800" cap="small" dirty="0">
                <a:solidFill>
                  <a:schemeClr val="tx1"/>
                </a:solidFill>
                <a:latin typeface="Times New Roman"/>
                <a:ea typeface="Times New Roman"/>
              </a:rPr>
              <a:t>. Завершающая фаза или окончание проекта</a:t>
            </a:r>
            <a:r>
              <a:rPr lang="ru-RU" sz="2800" i="1" cap="small" dirty="0">
                <a:latin typeface="Times New Roman"/>
                <a:ea typeface="Times New Roman"/>
              </a:rPr>
              <a:t>	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6C290-E594-4EB7-BAE5-DE31993CE620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Полная совокупность ступеней развития проекта образуют </a:t>
            </a:r>
            <a:br>
              <a:rPr lang="ru-RU" sz="2000" smtClean="0"/>
            </a:br>
            <a:r>
              <a:rPr lang="ru-RU" sz="20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жизненный цикл</a:t>
            </a:r>
            <a:r>
              <a:rPr lang="ru-RU" sz="2000" smtClean="0"/>
              <a:t> проекта</a:t>
            </a:r>
            <a:endParaRPr lang="ru-RU" sz="24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914400" y="1219200"/>
          <a:ext cx="7696200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5315760" imgH="3261960" progId="Word.Document.8">
                  <p:embed/>
                </p:oleObj>
              </mc:Choice>
              <mc:Fallback>
                <p:oleObj name="Документ" r:id="rId4" imgW="5315760" imgH="3261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696200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59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509880-FC42-4585-B7E8-CBC26CBAE0D0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Фазы жизненного цикла проекта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828800" y="838200"/>
          <a:ext cx="546893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окумент" r:id="rId4" imgW="5468040" imgH="1635120" progId="Word.Document.8">
                  <p:embed/>
                </p:oleObj>
              </mc:Choice>
              <mc:Fallback>
                <p:oleObj name="Документ" r:id="rId4" imgW="5468040" imgH="1635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5468938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828800" y="3581400"/>
          <a:ext cx="5535613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6" imgW="5534640" imgH="2663640" progId="Word.Document.8">
                  <p:embed/>
                </p:oleObj>
              </mc:Choice>
              <mc:Fallback>
                <p:oleObj name="Документ" r:id="rId6" imgW="5534640" imgH="2663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5535613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371600" y="2819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sz="2400"/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3600" noProof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Жизненные циклы организации и проекта</a:t>
            </a:r>
            <a:endParaRPr lang="ru-RU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6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F514E4-36A0-4B9A-B6C3-A8B4E78D2C54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45059" name="Нижний колонтитул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>
                <a:latin typeface="Times New Roman" pitchFamily="18" charset="0"/>
              </a:rPr>
              <a:t>Тема 1. Управление проектами</a:t>
            </a:r>
          </a:p>
        </p:txBody>
      </p:sp>
      <p:sp>
        <p:nvSpPr>
          <p:cNvPr id="45060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4CE6898-B29C-4EBF-A61E-30C7BF1FC645}" type="slidenum">
              <a:rPr lang="ru-RU" sz="1400">
                <a:latin typeface="Times New Roman" pitchFamily="18" charset="0"/>
              </a:rPr>
              <a:pPr algn="r"/>
              <a:t>12</a:t>
            </a:fld>
            <a:endParaRPr lang="ru-RU" sz="1400">
              <a:latin typeface="Times New Roman" pitchFamily="18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accent2"/>
                </a:solidFill>
              </a:rPr>
              <a:t>Иерархия описания жизненного цикла проекта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1989138"/>
            <a:ext cx="6923087" cy="4137025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ru-RU" sz="2000" smtClean="0"/>
              <a:t>Жизненный цикл состоит из </a:t>
            </a:r>
            <a:r>
              <a:rPr lang="ru-RU" sz="2000" i="1" smtClean="0">
                <a:solidFill>
                  <a:schemeClr val="accent2"/>
                </a:solidFill>
              </a:rPr>
              <a:t>фаз</a:t>
            </a:r>
            <a:r>
              <a:rPr lang="ru-RU" sz="2000" smtClean="0"/>
              <a:t>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smtClean="0"/>
              <a:t>Фазы проекта включают </a:t>
            </a:r>
            <a:r>
              <a:rPr lang="ru-RU" sz="2000" i="1" smtClean="0">
                <a:solidFill>
                  <a:schemeClr val="accent2"/>
                </a:solidFill>
              </a:rPr>
              <a:t>стадии</a:t>
            </a:r>
            <a:r>
              <a:rPr lang="ru-RU" sz="2000" smtClean="0"/>
              <a:t>.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smtClean="0"/>
              <a:t>Стадии проекта состоят из </a:t>
            </a:r>
            <a:r>
              <a:rPr lang="ru-RU" sz="2000" i="1" smtClean="0">
                <a:solidFill>
                  <a:schemeClr val="accent2"/>
                </a:solidFill>
              </a:rPr>
              <a:t>этапов</a:t>
            </a:r>
            <a:r>
              <a:rPr lang="ru-RU" sz="2000" smtClean="0"/>
              <a:t>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Этапы проекта включают </a:t>
            </a:r>
            <a:r>
              <a:rPr lang="ru-RU" sz="2000" i="1" smtClean="0">
                <a:solidFill>
                  <a:schemeClr val="accent2"/>
                </a:solidFill>
              </a:rPr>
              <a:t>виды работ (работы).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Работы состоят из </a:t>
            </a:r>
            <a:r>
              <a:rPr lang="ru-RU" sz="2000" i="1" smtClean="0">
                <a:solidFill>
                  <a:schemeClr val="accent2"/>
                </a:solidFill>
              </a:rPr>
              <a:t>процессов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Процессы включают </a:t>
            </a:r>
            <a:r>
              <a:rPr lang="ru-RU" sz="2000" i="1" smtClean="0">
                <a:solidFill>
                  <a:schemeClr val="accent2"/>
                </a:solidFill>
              </a:rPr>
              <a:t>процедуры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Процедуры состоят из </a:t>
            </a:r>
            <a:r>
              <a:rPr lang="ru-RU" sz="2000" i="1" smtClean="0">
                <a:solidFill>
                  <a:schemeClr val="accent2"/>
                </a:solidFill>
              </a:rPr>
              <a:t>операций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Операции включают </a:t>
            </a:r>
            <a:r>
              <a:rPr lang="ru-RU" sz="2000" i="1" smtClean="0">
                <a:solidFill>
                  <a:schemeClr val="accent2"/>
                </a:solidFill>
              </a:rPr>
              <a:t>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132339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43E0D8-2CBF-48E7-A60C-DAAE83BE97AA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Фазы жизненного цикла проекта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Начальная фаза</a:t>
            </a:r>
            <a:r>
              <a:rPr lang="ru-RU" sz="1800" smtClean="0"/>
              <a:t> (</a:t>
            </a:r>
            <a:r>
              <a:rPr lang="en-US" sz="1800" i="1" smtClean="0"/>
              <a:t>Concept Phase</a:t>
            </a:r>
            <a:r>
              <a:rPr lang="ru-RU" sz="1800" smtClean="0"/>
              <a:t>). Главным на этой фазе является разработка концепции проекта, включающая предварительное обследование, определение проекта, сравнительную оценку альтернатив, представление предложений, их апробацию и экспертизу, утверждение концепции.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Фаза</a:t>
            </a:r>
            <a:r>
              <a:rPr lang="en-US" sz="1800" i="1" smtClean="0">
                <a:solidFill>
                  <a:srgbClr val="0033CC"/>
                </a:solidFill>
              </a:rPr>
              <a:t> </a:t>
            </a:r>
            <a:r>
              <a:rPr lang="ru-RU" sz="1800" i="1" smtClean="0">
                <a:solidFill>
                  <a:srgbClr val="0033CC"/>
                </a:solidFill>
              </a:rPr>
              <a:t>разработки</a:t>
            </a:r>
            <a:r>
              <a:rPr lang="en-US" sz="1800" smtClean="0"/>
              <a:t> (</a:t>
            </a:r>
            <a:r>
              <a:rPr lang="en-US" sz="1800" i="1" smtClean="0"/>
              <a:t>Project Development Phase</a:t>
            </a:r>
            <a:r>
              <a:rPr lang="en-US" sz="1800" smtClean="0"/>
              <a:t>). </a:t>
            </a:r>
            <a:r>
              <a:rPr lang="ru-RU" sz="1800" smtClean="0"/>
              <a:t>Главным на этой фазе является разработка основных компонентов проекта и подготовка к его реализации, включая формирование команды проекта, разработку основного содержания проекта, структурное планирование, организацию и проведение торгов, заключение субконтрактов с основными исполнителями, организацию выполнения проектных работ, представление проектной разработки, получение одобрения на продолжение работ.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Фаза</a:t>
            </a:r>
            <a:r>
              <a:rPr lang="en-US" sz="1800" i="1" smtClean="0">
                <a:solidFill>
                  <a:srgbClr val="0033CC"/>
                </a:solidFill>
              </a:rPr>
              <a:t> </a:t>
            </a:r>
            <a:r>
              <a:rPr lang="ru-RU" sz="1800" i="1" smtClean="0">
                <a:solidFill>
                  <a:srgbClr val="0033CC"/>
                </a:solidFill>
              </a:rPr>
              <a:t>реализации</a:t>
            </a:r>
            <a:r>
              <a:rPr lang="en-US" sz="1800" i="1" smtClean="0">
                <a:solidFill>
                  <a:srgbClr val="0033CC"/>
                </a:solidFill>
              </a:rPr>
              <a:t> </a:t>
            </a:r>
            <a:r>
              <a:rPr lang="ru-RU" sz="1800" i="1" smtClean="0">
                <a:solidFill>
                  <a:srgbClr val="0033CC"/>
                </a:solidFill>
              </a:rPr>
              <a:t>проекта</a:t>
            </a:r>
            <a:r>
              <a:rPr lang="en-US" sz="1800" smtClean="0"/>
              <a:t> (</a:t>
            </a:r>
            <a:r>
              <a:rPr lang="en-US" sz="1800" i="1" smtClean="0"/>
              <a:t>Project Execution or Implementation Phase</a:t>
            </a:r>
            <a:r>
              <a:rPr lang="en-US" sz="1800" smtClean="0"/>
              <a:t>). </a:t>
            </a:r>
            <a:r>
              <a:rPr lang="ru-RU" sz="1800" smtClean="0"/>
              <a:t>Главное на этой фазе - выполнение работ проекта, необходимых для достижения основных его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Завершающая фаза или окончание проекта</a:t>
            </a:r>
            <a:r>
              <a:rPr lang="ru-RU" sz="1800" smtClean="0"/>
              <a:t> (</a:t>
            </a:r>
            <a:r>
              <a:rPr lang="en-US" sz="1800" i="1" smtClean="0"/>
              <a:t>Project Closeout or Finish Phase</a:t>
            </a:r>
            <a:r>
              <a:rPr lang="ru-RU" sz="1800" smtClean="0"/>
              <a:t>) На этой фазе достигаются конечные цели проекта, осуществляется подведение итогов и </a:t>
            </a:r>
            <a:r>
              <a:rPr lang="ru-RU" sz="1800" i="1" smtClean="0">
                <a:solidFill>
                  <a:srgbClr val="0033CC"/>
                </a:solidFill>
              </a:rPr>
              <a:t>закрытие проекта</a:t>
            </a:r>
            <a:r>
              <a:rPr lang="ru-RU" sz="1800" smtClean="0">
                <a:solidFill>
                  <a:srgbClr val="0033CC"/>
                </a:solidFill>
              </a:rPr>
              <a:t> (28).</a:t>
            </a:r>
          </a:p>
        </p:txBody>
      </p:sp>
    </p:spTree>
    <p:extLst>
      <p:ext uri="{BB962C8B-B14F-4D97-AF65-F5344CB8AC3E}">
        <p14:creationId xmlns:p14="http://schemas.microsoft.com/office/powerpoint/2010/main" val="84331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E0780-6F97-4432-A6EB-D38043253B81}" type="slidenum">
              <a:rPr lang="ru-RU"/>
              <a:pPr eaLnBrk="1" hangingPunct="1"/>
              <a:t>14</a:t>
            </a:fld>
            <a:endParaRPr 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Фазы жизненного цикла</a:t>
            </a:r>
            <a:r>
              <a:rPr lang="ru-RU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ИС</a:t>
            </a: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2057400" y="1828800"/>
            <a:ext cx="4572000" cy="4267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1524000" y="32004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3810000" y="54102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3733800" y="1371600"/>
            <a:ext cx="1143000" cy="1143000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6019800" y="3429000"/>
            <a:ext cx="1143000" cy="1143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7526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038600" y="167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324600" y="3810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114800" y="579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V="1">
            <a:off x="3505200" y="1905000"/>
            <a:ext cx="228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6477000" y="3200400"/>
            <a:ext cx="76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 flipH="1">
            <a:off x="4953000" y="5943600"/>
            <a:ext cx="304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 flipH="1" flipV="1">
            <a:off x="2057400" y="4343400"/>
            <a:ext cx="76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81000" y="2743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зарождение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5334000" y="1447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создание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6705600" y="4648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эксплуатация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2057400" y="5943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демонтаж</a:t>
            </a:r>
          </a:p>
        </p:txBody>
      </p:sp>
      <p:sp>
        <p:nvSpPr>
          <p:cNvPr id="47125" name="Text Box 20"/>
          <p:cNvSpPr txBox="1">
            <a:spLocks noChangeArrowheads="1"/>
          </p:cNvSpPr>
          <p:nvPr/>
        </p:nvSpPr>
        <p:spPr bwMode="auto">
          <a:xfrm>
            <a:off x="3352800" y="3505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33CC"/>
                </a:solidFill>
                <a:latin typeface="Times New Roman" pitchFamily="18" charset="0"/>
              </a:rPr>
              <a:t>ЖЦ  </a:t>
            </a:r>
            <a:r>
              <a:rPr lang="ru-RU" sz="3600">
                <a:solidFill>
                  <a:schemeClr val="folHlink"/>
                </a:solidFill>
                <a:latin typeface="Times New Roman" pitchFamily="18" charset="0"/>
              </a:rPr>
              <a:t>ИС</a:t>
            </a:r>
          </a:p>
        </p:txBody>
      </p:sp>
    </p:spTree>
    <p:extLst>
      <p:ext uri="{BB962C8B-B14F-4D97-AF65-F5344CB8AC3E}">
        <p14:creationId xmlns:p14="http://schemas.microsoft.com/office/powerpoint/2010/main" val="368909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3D180-F56A-43D3-A675-671F43590F28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создания ИС на фазе «Разработка»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2400" smtClean="0"/>
              <a:t>включает следующие </a:t>
            </a:r>
            <a:r>
              <a:rPr lang="ru-RU" sz="2400" i="1" smtClean="0">
                <a:solidFill>
                  <a:schemeClr val="accent2"/>
                </a:solidFill>
              </a:rPr>
              <a:t>стадии</a:t>
            </a:r>
            <a:r>
              <a:rPr lang="ru-RU" sz="2400" smtClean="0"/>
              <a:t>: </a:t>
            </a:r>
            <a:endParaRPr lang="ru-RU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endParaRPr lang="ru-RU" sz="2400" smtClean="0"/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ТЭО</a:t>
            </a:r>
            <a:r>
              <a:rPr lang="ru-RU" sz="2000" smtClean="0"/>
              <a:t> -Технико-экономическое обоснование,</a:t>
            </a:r>
          </a:p>
          <a:p>
            <a:pPr marL="609600" indent="-609600" algn="just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ТЗ</a:t>
            </a:r>
            <a:r>
              <a:rPr lang="ru-RU" sz="2000" smtClean="0"/>
              <a:t> -Техническое Задание,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ТП</a:t>
            </a:r>
            <a:r>
              <a:rPr lang="ru-RU" sz="2000" smtClean="0"/>
              <a:t> -Технический Проект,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РП</a:t>
            </a:r>
            <a:r>
              <a:rPr lang="ru-RU" sz="2000" smtClean="0"/>
              <a:t> -Рабочий Проект,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Вн</a:t>
            </a:r>
            <a:r>
              <a:rPr lang="ru-RU" sz="2000" smtClean="0"/>
              <a:t> -Внедрение,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b="1" i="1" smtClean="0">
                <a:solidFill>
                  <a:schemeClr val="accent2"/>
                </a:solidFill>
              </a:rPr>
              <a:t>АФ</a:t>
            </a:r>
            <a:r>
              <a:rPr lang="ru-RU" sz="2000" smtClean="0"/>
              <a:t> -Анализ Функционирования.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5251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08B5C3-F033-4BD6-850C-5AD1140E5F51}" type="slidenum">
              <a:rPr lang="ru-RU"/>
              <a:pPr eaLnBrk="1" hangingPunct="1"/>
              <a:t>16</a:t>
            </a:fld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Стадия «Техническое Задание» ИС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400" smtClean="0"/>
              <a:t>включает следующие </a:t>
            </a:r>
            <a:r>
              <a:rPr lang="ru-RU" sz="2400" i="1" smtClean="0">
                <a:solidFill>
                  <a:schemeClr val="accent2"/>
                </a:solidFill>
              </a:rPr>
              <a:t>этапы</a:t>
            </a:r>
            <a:r>
              <a:rPr lang="ru-RU" sz="2400" smtClean="0"/>
              <a:t>:</a:t>
            </a:r>
            <a:endParaRPr lang="ru-RU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Предварительное обследование объекта, </a:t>
            </a:r>
            <a:br>
              <a:rPr lang="ru-RU" sz="2000" i="1" smtClean="0">
                <a:solidFill>
                  <a:schemeClr val="accent2"/>
                </a:solidFill>
              </a:rPr>
            </a:br>
            <a:r>
              <a:rPr lang="ru-RU" sz="2000" smtClean="0"/>
              <a:t>схема информационных потоков и информационные таблицы.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Научно- Исследовательские Работы,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>научный отчет, модель ИС.</a:t>
            </a:r>
            <a:r>
              <a:rPr lang="ru-RU" sz="2000" b="1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Эскизное проектирование,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>эскизный проект, результаты моделирования, параметры и характеристики ИС.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ru-RU" sz="2000" b="1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i="1" smtClean="0">
                <a:solidFill>
                  <a:schemeClr val="accent2"/>
                </a:solidFill>
              </a:rPr>
              <a:t>Оформление Технического Задания,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>оформленное ТЗ в соответствии с ГОСТ.</a:t>
            </a:r>
            <a:endParaRPr lang="ru-RU" sz="2000" b="1" smtClean="0"/>
          </a:p>
        </p:txBody>
      </p:sp>
    </p:spTree>
    <p:extLst>
      <p:ext uri="{BB962C8B-B14F-4D97-AF65-F5344CB8AC3E}">
        <p14:creationId xmlns:p14="http://schemas.microsoft.com/office/powerpoint/2010/main" val="426427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8DD0F-CDE8-4EEF-B96D-661E1506F33D}" type="slidenum">
              <a:rPr lang="ru-RU"/>
              <a:pPr eaLnBrk="1" hangingPunct="1"/>
              <a:t>17</a:t>
            </a:fld>
            <a:endParaRPr 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2438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Зарождение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2. </a:t>
            </a:r>
            <a:r>
              <a:rPr lang="ru-RU" sz="2400" b="1" u="sng">
                <a:solidFill>
                  <a:schemeClr val="accent1"/>
                </a:solidFill>
                <a:latin typeface="Times New Roman" pitchFamily="18" charset="0"/>
              </a:rPr>
              <a:t>Создание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Эксплуатация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Демонтаж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5052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667000" y="1981200"/>
            <a:ext cx="3657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ТЭО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Times New Roman" pitchFamily="18" charset="0"/>
              </a:rPr>
              <a:t>2. </a:t>
            </a:r>
            <a:r>
              <a:rPr lang="ru-RU" sz="2400" b="1" u="sng">
                <a:solidFill>
                  <a:srgbClr val="6600FF"/>
                </a:solidFill>
                <a:latin typeface="Times New Roman" pitchFamily="18" charset="0"/>
              </a:rPr>
              <a:t>Техническое задание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Технический проект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Рабочий проект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5. Внедрение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6. Анализ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функционирования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3200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1. Обследование ОУ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2. НИР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3. Эскизное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    проектирование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4. Оформление ТЗ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Фазы: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Стадии: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324600" y="1371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Этапы: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33400" y="333375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Жизненный</a:t>
            </a:r>
            <a:r>
              <a:rPr lang="ru-RU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цикл Информационной Системы</a:t>
            </a:r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V="1">
            <a:off x="1763713" y="1600200"/>
            <a:ext cx="1360487" cy="11080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V="1">
            <a:off x="5410200" y="1828800"/>
            <a:ext cx="838200" cy="8382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71787-3C65-441C-9932-034C898F3C66}" type="slidenum">
              <a:rPr lang="ru-RU"/>
              <a:pPr eaLnBrk="1" hangingPunct="1"/>
              <a:t>18</a:t>
            </a:fld>
            <a:endParaRPr lang="ru-RU"/>
          </a:p>
        </p:txBody>
      </p:sp>
      <p:pic>
        <p:nvPicPr>
          <p:cNvPr id="51203" name="Picture 2" descr="Рис_Вн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9144000" cy="6024562"/>
          </a:xfrm>
          <a:noFill/>
        </p:spPr>
      </p:pic>
    </p:spTree>
    <p:extLst>
      <p:ext uri="{BB962C8B-B14F-4D97-AF65-F5344CB8AC3E}">
        <p14:creationId xmlns:p14="http://schemas.microsoft.com/office/powerpoint/2010/main" val="102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4B2FE-2C07-4FAD-8A3E-1340C9685344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cap="small" dirty="0" smtClean="0">
                <a:solidFill>
                  <a:schemeClr val="tx1"/>
                </a:solidFill>
                <a:latin typeface="Times New Roman"/>
                <a:ea typeface="Times New Roman"/>
              </a:rPr>
              <a:t>1. Основные </a:t>
            </a:r>
            <a:r>
              <a:rPr lang="ru-RU" sz="3600" cap="small" dirty="0">
                <a:solidFill>
                  <a:schemeClr val="tx1"/>
                </a:solidFill>
                <a:latin typeface="Times New Roman"/>
                <a:ea typeface="Times New Roman"/>
              </a:rPr>
              <a:t>фазы жизненного цикла проекта</a:t>
            </a:r>
            <a:endParaRPr lang="ru-RU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rgbClr val="0033CC"/>
                </a:solidFill>
              </a:rPr>
              <a:t>Фаза проекта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Phase</a:t>
            </a:r>
            <a:r>
              <a:rPr lang="ru-RU" sz="1800" dirty="0" smtClean="0"/>
              <a:t>) - набор логически взаимосвязанных работ проекта, в процессе завершения которых достигается один из основных результатов проекта.</a:t>
            </a:r>
            <a:endParaRPr lang="ru-RU" sz="1800" i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rgbClr val="0033CC"/>
                </a:solidFill>
              </a:rPr>
              <a:t>Жизненный цикл проекта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Life Cycle</a:t>
            </a:r>
            <a:r>
              <a:rPr lang="ru-RU" sz="1800" dirty="0" smtClean="0"/>
              <a:t>) - полный набор последовательных фаз проекта, название и число которых определяется исходя из технологии производства работ и потребностей контроля со стороны организации или организаций, вовлеченных в проект.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/>
              <a:t>Жизненный цикл</a:t>
            </a:r>
            <a:r>
              <a:rPr lang="ru-RU" sz="1800" dirty="0" smtClean="0"/>
              <a:t> принято разбивать на </a:t>
            </a:r>
            <a:r>
              <a:rPr lang="ru-RU" sz="1800" i="1" dirty="0" smtClean="0">
                <a:solidFill>
                  <a:srgbClr val="0033CC"/>
                </a:solidFill>
              </a:rPr>
              <a:t>фазы</a:t>
            </a:r>
            <a:r>
              <a:rPr lang="ru-RU" sz="1800" dirty="0" smtClean="0"/>
              <a:t>, фазы - на </a:t>
            </a:r>
            <a:r>
              <a:rPr lang="ru-RU" sz="1800" i="1" dirty="0" smtClean="0">
                <a:solidFill>
                  <a:srgbClr val="0033CC"/>
                </a:solidFill>
              </a:rPr>
              <a:t>стадии</a:t>
            </a:r>
            <a:r>
              <a:rPr lang="ru-RU" sz="1800" dirty="0" smtClean="0"/>
              <a:t>, стадии - на </a:t>
            </a:r>
            <a:r>
              <a:rPr lang="ru-RU" sz="1800" i="1" dirty="0" smtClean="0">
                <a:solidFill>
                  <a:srgbClr val="0033CC"/>
                </a:solidFill>
              </a:rPr>
              <a:t>этапы</a:t>
            </a:r>
            <a:r>
              <a:rPr lang="ru-RU" sz="18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Каждая из фаз ограничена по времени и включает в себя работы и показатели, характеризующие достижение поставленных в ней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В зависимости от типа и вида проекта могут быть использованы различные </a:t>
            </a:r>
            <a:r>
              <a:rPr lang="ru-RU" sz="1800" i="1" dirty="0" smtClean="0">
                <a:solidFill>
                  <a:srgbClr val="0033CC"/>
                </a:solidFill>
              </a:rPr>
              <a:t>структуры жизненных циклов проекта</a:t>
            </a:r>
            <a:r>
              <a:rPr lang="ru-RU" sz="1800" dirty="0" smtClean="0"/>
              <a:t> (</a:t>
            </a:r>
            <a:r>
              <a:rPr lang="en-US" sz="1800" dirty="0" smtClean="0"/>
              <a:t>Phase models</a:t>
            </a:r>
            <a:r>
              <a:rPr lang="ru-RU" sz="1800" dirty="0" smtClean="0"/>
              <a:t>). </a:t>
            </a:r>
          </a:p>
          <a:p>
            <a:r>
              <a:rPr lang="ru-RU" sz="1800" dirty="0" smtClean="0"/>
              <a:t>Наиболее общая структура жизненного цикла имеет следующую последовательность фаз проекта: Инициация. Планирование. Исполнение. Контроль. Завершение.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84998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 descr="C:\Users\инна\Desktop\ZHiznennyj-czikl-proekta-i-ego-fazy-1280x68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9"/>
            <a:ext cx="9001000" cy="50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Фаза 1. Инициация</a:t>
            </a:r>
            <a:br>
              <a:rPr lang="ru-RU" sz="1600" b="1" dirty="0"/>
            </a:br>
            <a:r>
              <a:rPr lang="ru-RU" sz="1600" dirty="0" err="1"/>
              <a:t>Инициация</a:t>
            </a:r>
            <a:r>
              <a:rPr lang="ru-RU" sz="1600" dirty="0"/>
              <a:t> — важнейший этап. На нем закладывается основа всей предстоящей работы. И от того, как будет проходить выполнение фазы инициации, будут зависеть процессы реализации проекта и их итоги.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098" name="Picture 2" descr="C:\Users\инна\Desktop\Initsiatsiya-proekta-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57191"/>
            <a:ext cx="7802880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4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Фаза 2. Планирование</a:t>
            </a:r>
            <a:br>
              <a:rPr lang="ru-RU" sz="1800" b="1" dirty="0"/>
            </a:br>
            <a:r>
              <a:rPr lang="ru-RU" sz="1800" dirty="0"/>
              <a:t>На стадии планирования занимаются сроками проекта, но, в отличие от предыдущей фазы, более детально. Например, прописывают, за какой период, какие задачи и в какой последовательности нужно решить.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2" name="Picture 2" descr="C:\Users\инна\Desktop\project-manager1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68621"/>
            <a:ext cx="78028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1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2800" b="1" dirty="0"/>
              <a:t>Диаграмма </a:t>
            </a:r>
            <a:r>
              <a:rPr lang="ru-RU" sz="2800" b="1" dirty="0" err="1"/>
              <a:t>Ганта</a:t>
            </a:r>
            <a:r>
              <a:rPr lang="ru-RU" sz="2800" b="1" dirty="0"/>
              <a:t> </a:t>
            </a:r>
            <a:r>
              <a:rPr lang="ru-RU" sz="2800" dirty="0"/>
              <a:t>(a </a:t>
            </a:r>
            <a:r>
              <a:rPr lang="ru-RU" sz="2800" dirty="0" err="1"/>
              <a:t>Gantt</a:t>
            </a:r>
            <a:r>
              <a:rPr lang="ru-RU" sz="2800" dirty="0"/>
              <a:t> </a:t>
            </a:r>
            <a:r>
              <a:rPr lang="ru-RU" sz="2800" dirty="0" err="1"/>
              <a:t>Chart</a:t>
            </a:r>
            <a:r>
              <a:rPr lang="ru-RU" sz="2800" dirty="0"/>
              <a:t>) — это визуальный способ отображения запланированных задач.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 descr="C:\Users\инна\Desktop\3779bb0755672d0ebc25710ec10bdbe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968552" cy="28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нна\Desktop\slid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4889"/>
            <a:ext cx="520925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6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Фаза 3. </a:t>
            </a:r>
            <a:r>
              <a:rPr lang="ru-RU" sz="1600" b="1" dirty="0" smtClean="0"/>
              <a:t>Исполнение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>Исполнение — самый трудоемкий и ответственный этап. Во-первых, начало этой фазы означает запуск всей спланированной ранее работы. Цели поставлены, задачи обозначены, роли распределены. Во-вторых, исполнительные работники приступают к труду, а контролирующие сотрудники следят за тем, чтобы дело шло строго по намеченному пути.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146" name="Picture 2" descr="C:\Users\инна\Desktop\kontr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7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Фаза 4. Контроль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7170" name="Picture 2" descr="C:\Users\инна\Desktop\97d4f462a21a628219cf8239680507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00200"/>
            <a:ext cx="7920880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1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4417-42A4-4E75-A41B-BD442DCB57E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8194" name="Picture 2" descr="C:\Users\инна\Desktop\8pAAAgNMg-A-19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44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534</Words>
  <Application>Microsoft Office PowerPoint</Application>
  <PresentationFormat>Экран (4:3)</PresentationFormat>
  <Paragraphs>108</Paragraphs>
  <Slides>18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ИТ</vt:lpstr>
      <vt:lpstr>1_ИТ</vt:lpstr>
      <vt:lpstr>2_ИТ</vt:lpstr>
      <vt:lpstr>Документ</vt:lpstr>
      <vt:lpstr>Тема 2. Жизненный цикл проекта План:  1. Основные фазы жизненного цикла проекта  2. Начальная фаза  3. Фаза разработки  4. Фаза реализации  5. Завершающая фаза или окончание проекта  </vt:lpstr>
      <vt:lpstr>1. Основные фазы жизненного цикла проекта</vt:lpstr>
      <vt:lpstr>Презентация PowerPoint</vt:lpstr>
      <vt:lpstr>Фаза 1. Инициация Инициация — важнейший этап. На нем закладывается основа всей предстоящей работы. И от того, как будет проходить выполнение фазы инициации, будут зависеть процессы реализации проекта и их итоги. </vt:lpstr>
      <vt:lpstr>Фаза 2. Планирование На стадии планирования занимаются сроками проекта, но, в отличие от предыдущей фазы, более детально. Например, прописывают, за какой период, какие задачи и в какой последовательности нужно решить. </vt:lpstr>
      <vt:lpstr>Диаграмма Ганта (a Gantt Chart) — это визуальный способ отображения запланированных задач. </vt:lpstr>
      <vt:lpstr>Фаза 3. Исполнение Исполнение — самый трудоемкий и ответственный этап. Во-первых, начало этой фазы означает запуск всей спланированной ранее работы. Цели поставлены, задачи обозначены, роли распределены. Во-вторых, исполнительные работники приступают к труду, а контролирующие сотрудники следят за тем, чтобы дело шло строго по намеченному пути. </vt:lpstr>
      <vt:lpstr>Фаза 4. Контроль</vt:lpstr>
      <vt:lpstr>Презентация PowerPoint</vt:lpstr>
      <vt:lpstr>Полная совокупность ступеней развития проекта образуют  жизненный цикл проекта</vt:lpstr>
      <vt:lpstr>Фазы жизненного цикла проекта</vt:lpstr>
      <vt:lpstr>Иерархия описания жизненного цикла проекта</vt:lpstr>
      <vt:lpstr>Фазы жизненного цикла проекта</vt:lpstr>
      <vt:lpstr>Фазы жизненного цикла ИС</vt:lpstr>
      <vt:lpstr>Проект создания ИС на фазе «Разработка»  включает следующие стадии: </vt:lpstr>
      <vt:lpstr>Стадия «Техническое Задание» ИС включает следующие этапы: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Жизненный цикл проекта План:  1. Основные фазы жизненного цикла проекта  2. Начальная фаза  3. Фаза разработки  4. Фаза реализации  5. Завершающая фаза или окончание проекта  </dc:title>
  <dc:creator>Светлана Лёвушкина</dc:creator>
  <cp:lastModifiedBy>инна</cp:lastModifiedBy>
  <cp:revision>10</cp:revision>
  <dcterms:created xsi:type="dcterms:W3CDTF">2015-10-13T16:50:43Z</dcterms:created>
  <dcterms:modified xsi:type="dcterms:W3CDTF">2022-02-22T09:59:17Z</dcterms:modified>
</cp:coreProperties>
</file>